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339" r:id="rId2"/>
    <p:sldId id="420" r:id="rId3"/>
    <p:sldId id="357" r:id="rId4"/>
    <p:sldId id="360" r:id="rId5"/>
    <p:sldId id="422" r:id="rId6"/>
    <p:sldId id="399" r:id="rId7"/>
    <p:sldId id="390" r:id="rId8"/>
    <p:sldId id="391" r:id="rId9"/>
    <p:sldId id="379" r:id="rId10"/>
    <p:sldId id="361" r:id="rId11"/>
    <p:sldId id="424" r:id="rId12"/>
    <p:sldId id="428" r:id="rId13"/>
    <p:sldId id="425" r:id="rId14"/>
    <p:sldId id="427" r:id="rId15"/>
    <p:sldId id="423" r:id="rId16"/>
    <p:sldId id="377" r:id="rId17"/>
    <p:sldId id="392" r:id="rId18"/>
    <p:sldId id="393" r:id="rId19"/>
    <p:sldId id="394" r:id="rId20"/>
    <p:sldId id="396" r:id="rId21"/>
    <p:sldId id="395" r:id="rId22"/>
    <p:sldId id="401" r:id="rId23"/>
    <p:sldId id="382" r:id="rId24"/>
    <p:sldId id="381" r:id="rId25"/>
    <p:sldId id="353" r:id="rId26"/>
  </p:sldIdLst>
  <p:sldSz cx="12192000" cy="6858000"/>
  <p:notesSz cx="7010400" cy="9296400"/>
  <p:embeddedFontLst>
    <p:embeddedFont>
      <p:font typeface="Abadi" panose="020B0604020104020204" pitchFamily="3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479329-07C3-5F9B-307F-672E3640C497}" name="Ardina Hasanbasri" initials="AH" userId="d517801f59e965b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170892-D597-4879-B256-226B8AE736D1}" v="1" dt="2025-11-07T05:25:25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1" autoAdjust="0"/>
    <p:restoredTop sz="70720" autoAdjust="0"/>
  </p:normalViewPr>
  <p:slideViewPr>
    <p:cSldViewPr snapToGrid="0">
      <p:cViewPr varScale="1">
        <p:scale>
          <a:sx n="64" d="100"/>
          <a:sy n="64" d="100"/>
        </p:scale>
        <p:origin x="125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dina Hasanbasri" userId="d517801f59e965b9" providerId="LiveId" clId="{13D317FB-D78E-47DE-AACE-7C56013E3840}"/>
    <pc:docChg chg="custSel addSld delSld modSld sldOrd">
      <pc:chgData name="Ardina Hasanbasri" userId="d517801f59e965b9" providerId="LiveId" clId="{13D317FB-D78E-47DE-AACE-7C56013E3840}" dt="2025-11-07T05:25:25.496" v="491" actId="20577"/>
      <pc:docMkLst>
        <pc:docMk/>
      </pc:docMkLst>
      <pc:sldChg chg="del">
        <pc:chgData name="Ardina Hasanbasri" userId="d517801f59e965b9" providerId="LiveId" clId="{13D317FB-D78E-47DE-AACE-7C56013E3840}" dt="2025-11-07T05:25:15.625" v="490" actId="47"/>
        <pc:sldMkLst>
          <pc:docMk/>
          <pc:sldMk cId="2405408135" sldId="400"/>
        </pc:sldMkLst>
      </pc:sldChg>
      <pc:sldChg chg="modSp modNotesTx">
        <pc:chgData name="Ardina Hasanbasri" userId="d517801f59e965b9" providerId="LiveId" clId="{13D317FB-D78E-47DE-AACE-7C56013E3840}" dt="2025-11-07T05:25:25.496" v="491" actId="20577"/>
        <pc:sldMkLst>
          <pc:docMk/>
          <pc:sldMk cId="1984438559" sldId="401"/>
        </pc:sldMkLst>
        <pc:spChg chg="mod">
          <ac:chgData name="Ardina Hasanbasri" userId="d517801f59e965b9" providerId="LiveId" clId="{13D317FB-D78E-47DE-AACE-7C56013E3840}" dt="2025-11-07T05:25:25.496" v="491" actId="20577"/>
          <ac:spMkLst>
            <pc:docMk/>
            <pc:sldMk cId="1984438559" sldId="401"/>
            <ac:spMk id="6" creationId="{3B6854BB-747F-657A-4D8D-136F3A384778}"/>
          </ac:spMkLst>
        </pc:spChg>
      </pc:sldChg>
      <pc:sldChg chg="del">
        <pc:chgData name="Ardina Hasanbasri" userId="d517801f59e965b9" providerId="LiveId" clId="{13D317FB-D78E-47DE-AACE-7C56013E3840}" dt="2025-11-07T05:24:22.865" v="486" actId="47"/>
        <pc:sldMkLst>
          <pc:docMk/>
          <pc:sldMk cId="2058520692" sldId="426"/>
        </pc:sldMkLst>
      </pc:sldChg>
      <pc:sldChg chg="del">
        <pc:chgData name="Ardina Hasanbasri" userId="d517801f59e965b9" providerId="LiveId" clId="{13D317FB-D78E-47DE-AACE-7C56013E3840}" dt="2025-11-07T05:24:20.723" v="485" actId="47"/>
        <pc:sldMkLst>
          <pc:docMk/>
          <pc:sldMk cId="1256777697" sldId="429"/>
        </pc:sldMkLst>
      </pc:sldChg>
      <pc:sldChg chg="addSp modSp add del mod ord modNotes">
        <pc:chgData name="Ardina Hasanbasri" userId="d517801f59e965b9" providerId="LiveId" clId="{13D317FB-D78E-47DE-AACE-7C56013E3840}" dt="2025-11-07T05:23:34.399" v="484" actId="47"/>
        <pc:sldMkLst>
          <pc:docMk/>
          <pc:sldMk cId="522256168" sldId="4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76D1-C942-4CEE-A1DF-445FE314F438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EC4C9D-B6C0-426E-BBA8-FD19BDD64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1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0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Poverty rate in the US is about 11.1% in 2023. SPM is 12.9%. Approximately 6 million people difference.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Poverty rate in Connecticut is about 10% in 2023. </a:t>
            </a:r>
          </a:p>
          <a:p>
            <a:r>
              <a:rPr lang="en-US" dirty="0"/>
              <a:t>Poverty rate in Hamden is about 9% in 2023. </a:t>
            </a:r>
          </a:p>
          <a:p>
            <a:r>
              <a:rPr lang="en-US" dirty="0"/>
              <a:t>Poverty rate in New Haven in about 25.3 is 2023.</a:t>
            </a:r>
          </a:p>
          <a:p>
            <a:r>
              <a:rPr lang="en-US" dirty="0"/>
              <a:t>Poverty rate in Yogyakarta is about 11.5% in 2023. </a:t>
            </a:r>
          </a:p>
          <a:p>
            <a:r>
              <a:rPr lang="en-US" dirty="0"/>
              <a:t>Poverty rate in Singapore is 0%.</a:t>
            </a:r>
          </a:p>
          <a:p>
            <a:endParaRPr lang="en-US" dirty="0"/>
          </a:p>
          <a:p>
            <a:r>
              <a:rPr lang="en-US" dirty="0"/>
              <a:t>It is hard to evaluate something without a point of comparison. That comparison does not necessarily mean a different city or group, but it can also be the same thing in time. It could be a baseline simulation that you are comparing to as well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6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Submit a country or city of your choice and the poverty rate.
https://www.polleverywhere.com/free_text_polls/SwuxEpZw0SP9sEFCurHxj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9AA4A-79AF-E321-8A01-7158A330FBD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8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Poverty rate in the US is about 11.1% in 2023. SPM is 12.9%. Approximately 6 million people difference.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31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C4C9D-B6C0-426E-BBA8-FD19BDD648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7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>
            <a:extLst>
              <a:ext uri="{FF2B5EF4-FFF2-40B4-BE49-F238E27FC236}">
                <a16:creationId xmlns:a16="http://schemas.microsoft.com/office/drawing/2014/main" id="{6A7DAE41-35E2-8CEC-F167-37CC3CCFF9AA}"/>
              </a:ext>
            </a:extLst>
          </p:cNvPr>
          <p:cNvSpPr txBox="1">
            <a:spLocks/>
          </p:cNvSpPr>
          <p:nvPr/>
        </p:nvSpPr>
        <p:spPr>
          <a:xfrm>
            <a:off x="5214715" y="167719"/>
            <a:ext cx="7377166" cy="3254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i="1" dirty="0">
                <a:solidFill>
                  <a:srgbClr val="002060"/>
                </a:solidFill>
                <a:latin typeface="+mn-lt"/>
              </a:rPr>
              <a:t>GLBL 3225: Approaches to International Development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BEE876-E8AB-2EBB-C0DD-CBF098F1B7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78200" y="2169007"/>
            <a:ext cx="5435600" cy="191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66ABA-76FA-59AE-CADE-601BA9FBC2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816" y="96084"/>
            <a:ext cx="4297666" cy="4686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7A0A1C-9C34-189A-F727-114B7C84DBDE}"/>
              </a:ext>
            </a:extLst>
          </p:cNvPr>
          <p:cNvSpPr/>
          <p:nvPr/>
        </p:nvSpPr>
        <p:spPr>
          <a:xfrm rot="5400000">
            <a:off x="-540091" y="935467"/>
            <a:ext cx="1724488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864D3-D55F-1E20-26B8-34C3C80F3E0E}"/>
              </a:ext>
            </a:extLst>
          </p:cNvPr>
          <p:cNvSpPr/>
          <p:nvPr/>
        </p:nvSpPr>
        <p:spPr>
          <a:xfrm rot="5400000">
            <a:off x="-382033" y="669888"/>
            <a:ext cx="1193329" cy="45720"/>
          </a:xfrm>
          <a:prstGeom prst="rect">
            <a:avLst/>
          </a:prstGeom>
          <a:solidFill>
            <a:srgbClr val="718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b="1">
              <a:latin typeface="Abadi" panose="020B06040201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9F26F-C44D-6331-442B-AADC2A61EC81}"/>
              </a:ext>
            </a:extLst>
          </p:cNvPr>
          <p:cNvSpPr/>
          <p:nvPr userDrawn="1"/>
        </p:nvSpPr>
        <p:spPr>
          <a:xfrm rot="5400000" flipV="1">
            <a:off x="-323490" y="503826"/>
            <a:ext cx="861204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3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4B37-7B73-B5C8-3C78-2D1F8E27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95" y="1308788"/>
            <a:ext cx="11815733" cy="5461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833E3-E2D6-42FD-F273-695CB32C56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372" y="405843"/>
            <a:ext cx="8467725" cy="603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Outline</a:t>
            </a:r>
          </a:p>
          <a:p>
            <a:pPr lvl="1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7D4EEB-CD0D-686D-6D43-6F6ABE13F12D}"/>
              </a:ext>
            </a:extLst>
          </p:cNvPr>
          <p:cNvGrpSpPr/>
          <p:nvPr userDrawn="1"/>
        </p:nvGrpSpPr>
        <p:grpSpPr>
          <a:xfrm>
            <a:off x="68372" y="6702184"/>
            <a:ext cx="11993049" cy="67783"/>
            <a:chOff x="68372" y="68578"/>
            <a:chExt cx="11993049" cy="677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D42065A-0E82-E3D5-9F7C-6BC0EF39E385}"/>
                </a:ext>
              </a:extLst>
            </p:cNvPr>
            <p:cNvSpPr/>
            <p:nvPr/>
          </p:nvSpPr>
          <p:spPr>
            <a:xfrm>
              <a:off x="68372" y="75933"/>
              <a:ext cx="1682945" cy="60428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AA220C-6E4B-45DD-C0D7-12F47D962D71}"/>
                </a:ext>
              </a:extLst>
            </p:cNvPr>
            <p:cNvSpPr/>
            <p:nvPr/>
          </p:nvSpPr>
          <p:spPr>
            <a:xfrm>
              <a:off x="1809102" y="81086"/>
              <a:ext cx="1938255" cy="45719"/>
            </a:xfrm>
            <a:prstGeom prst="rect">
              <a:avLst/>
            </a:prstGeom>
            <a:solidFill>
              <a:srgbClr val="718F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700" b="1">
                <a:latin typeface="Abadi" panose="020B0604020104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F90C90-1D9A-1174-F32B-F3118DCC83C3}"/>
                </a:ext>
              </a:extLst>
            </p:cNvPr>
            <p:cNvSpPr/>
            <p:nvPr userDrawn="1"/>
          </p:nvSpPr>
          <p:spPr>
            <a:xfrm>
              <a:off x="3805142" y="75933"/>
              <a:ext cx="1682945" cy="60428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14CC3A-DB6F-246A-2BB8-E21CAB62B5E5}"/>
                </a:ext>
              </a:extLst>
            </p:cNvPr>
            <p:cNvSpPr/>
            <p:nvPr userDrawn="1"/>
          </p:nvSpPr>
          <p:spPr>
            <a:xfrm>
              <a:off x="5545872" y="75933"/>
              <a:ext cx="1938255" cy="45719"/>
            </a:xfrm>
            <a:prstGeom prst="rect">
              <a:avLst/>
            </a:prstGeom>
            <a:solidFill>
              <a:srgbClr val="718F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700" b="1">
                <a:latin typeface="Abadi" panose="020B06040201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77AB09A-6E1C-FFD1-E688-BAAFC1FA3AD4}"/>
                </a:ext>
              </a:extLst>
            </p:cNvPr>
            <p:cNvSpPr/>
            <p:nvPr userDrawn="1"/>
          </p:nvSpPr>
          <p:spPr>
            <a:xfrm>
              <a:off x="7541912" y="68578"/>
              <a:ext cx="1682945" cy="60428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8A916F-B900-B104-B0A3-908C2442C3B3}"/>
                </a:ext>
              </a:extLst>
            </p:cNvPr>
            <p:cNvSpPr/>
            <p:nvPr userDrawn="1"/>
          </p:nvSpPr>
          <p:spPr>
            <a:xfrm>
              <a:off x="9282642" y="75933"/>
              <a:ext cx="1938255" cy="45719"/>
            </a:xfrm>
            <a:prstGeom prst="rect">
              <a:avLst/>
            </a:prstGeom>
            <a:solidFill>
              <a:srgbClr val="718F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700" b="1">
                <a:latin typeface="Abadi" panose="020B06040201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D75535-9F6B-573B-6DA2-912EC9FAA743}"/>
                </a:ext>
              </a:extLst>
            </p:cNvPr>
            <p:cNvSpPr/>
            <p:nvPr userDrawn="1"/>
          </p:nvSpPr>
          <p:spPr>
            <a:xfrm>
              <a:off x="11278682" y="75933"/>
              <a:ext cx="782739" cy="45719"/>
            </a:xfrm>
            <a:prstGeom prst="rect">
              <a:avLst/>
            </a:prstGeom>
            <a:solidFill>
              <a:srgbClr val="00316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19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84B37-7B73-B5C8-3C78-2D1F8E27C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11815733" cy="5330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833E3-E2D6-42FD-F273-695CB32C56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8467725" cy="60325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3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35C083-C219-5615-B559-AE9101EA7020}"/>
              </a:ext>
            </a:extLst>
          </p:cNvPr>
          <p:cNvSpPr/>
          <p:nvPr userDrawn="1"/>
        </p:nvSpPr>
        <p:spPr>
          <a:xfrm rot="5400000">
            <a:off x="-540091" y="935467"/>
            <a:ext cx="1724488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B3C1F7-4148-108F-0DC4-0870756585AE}"/>
              </a:ext>
            </a:extLst>
          </p:cNvPr>
          <p:cNvSpPr/>
          <p:nvPr userDrawn="1"/>
        </p:nvSpPr>
        <p:spPr>
          <a:xfrm rot="5400000">
            <a:off x="-382033" y="669888"/>
            <a:ext cx="1193329" cy="45720"/>
          </a:xfrm>
          <a:prstGeom prst="rect">
            <a:avLst/>
          </a:prstGeom>
          <a:solidFill>
            <a:srgbClr val="718F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700" b="1">
              <a:latin typeface="Abadi" panose="020B06040201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A43B4C-3943-2A5B-49FA-FC8EFA1E95B5}"/>
              </a:ext>
            </a:extLst>
          </p:cNvPr>
          <p:cNvSpPr/>
          <p:nvPr userDrawn="1"/>
        </p:nvSpPr>
        <p:spPr>
          <a:xfrm rot="5400000" flipV="1">
            <a:off x="-323490" y="503826"/>
            <a:ext cx="861204" cy="45719"/>
          </a:xfrm>
          <a:prstGeom prst="rect">
            <a:avLst/>
          </a:prstGeom>
          <a:solidFill>
            <a:srgbClr val="0031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8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3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DE52-D738-1605-C812-DB01639AF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6CFC-6E90-164F-9DB5-981AA4B30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E9C7F-4F2B-5EDD-D67D-10EA2A10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12E36-4A59-4936-B4EC-60E485609AC3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AEDD-A515-0F00-8813-6E66B425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6B6AA-5560-C735-BB85-1442629C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8DDF-3E53-4BD8-9F3B-C559E702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FC59B-310D-6D4D-26F8-08B8E8CF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062956-45DB-68B3-E640-FEF1970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F3A1E-5A73-43B0-BB6F-6B72BACD5E0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FE0A5-C083-C5D1-6180-1D18C5B4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4E1B7E-E088-0035-18BF-1FB3A0A6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49C7F-3CA4-4C99-91BC-F3AEC672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04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D7983A-766D-70DE-F10D-7A49130A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1E43D-6108-5F82-DB12-E1C62C47E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560B-5DAA-6566-BF7D-0BD98DF5B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F3A1E-5A73-43B0-BB6F-6B72BACD5E0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3395D-1262-C70B-B6C3-1DBF300BD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F8F7D-C2E1-28E8-BD76-96801B212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49C7F-3CA4-4C99-91BC-F3AEC6727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7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en/topics/policy-issues/social-policy.html#:~:text=Social%20policy%20is%20crucial%20to,)%20was%2011.4%25%20in%202021.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sj.com/articles/BL-REB-27720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rinceton.edu/~deaton/downloads/deaton_kozel_great_indian_poverty_debate_wbro_2005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uments.worldbank.org/en/publication/documents-reports/documentdetail/099225003092220001/p1694340e80f9a00a09b20042de5a9cd47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aweb.org/articles?id=10.1257/jep.26.3.11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hyperlink" Target="https://www.aeaweb.org/articles?id=10.1257/jep.26.3.11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worldbank.org/en/publication/documents-reports/documentdetail/099225003092220001/p1694340e80f9a00a09b20042de5a9cd47e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s.worldbank.org/en/publication/documents-reports/documentdetail/099225003092220001/p1694340e80f9a00a09b20042de5a9cd47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rp.wisc.edu/resources/how-is-poverty-measured/#:~:text=Poverty%20is%20measured%20in%20the,in%20charge%20of%20measuring%20poverty.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a.ct.gov/2016/rpt/2016-R-0106.htm#:~:text=In%20Connecticut%2C%20individuals%20are%20categorically,income%20limit%20of%20100%25%20FPL.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-protection.org/gimi/gess/Media.action;jsessionid=ZcccOWrraDg5wBrtqzk1tP5SbYzGEuF5SV5dzIqObWe87Davyxax!-511164124?id=14946#:~:text=The%20SISBEN%20Welfare%20Index%20is,(from%20poorest%20to%20richest).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FADB996-781D-9704-7F04-FAA50BC2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65" y="611046"/>
            <a:ext cx="2347489" cy="1631919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E838D-EFAC-3572-3E52-48F845308D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88140" y="2741050"/>
            <a:ext cx="8615720" cy="3888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/>
              <a:t>Part 1 Building Blocks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7 Micro Indicators: </a:t>
            </a:r>
          </a:p>
          <a:p>
            <a:pPr marL="0" indent="0" algn="ctr">
              <a:buNone/>
            </a:pPr>
            <a:r>
              <a:rPr lang="en-US" b="1" dirty="0"/>
              <a:t>Poverty Measurements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D199E-20BB-BD90-DBEA-3B4194F1D406}"/>
              </a:ext>
            </a:extLst>
          </p:cNvPr>
          <p:cNvSpPr txBox="1"/>
          <p:nvPr/>
        </p:nvSpPr>
        <p:spPr>
          <a:xfrm>
            <a:off x="1075125" y="5076960"/>
            <a:ext cx="1015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What nuances should we keep in mind when using indicators for policymaking?</a:t>
            </a:r>
          </a:p>
          <a:p>
            <a:pPr algn="ctr"/>
            <a:r>
              <a:rPr lang="en-US" sz="2400" i="1" dirty="0"/>
              <a:t>What issues should we consider when measuring poverty?</a:t>
            </a:r>
          </a:p>
        </p:txBody>
      </p:sp>
    </p:spTree>
    <p:extLst>
      <p:ext uri="{BB962C8B-B14F-4D97-AF65-F5344CB8AC3E}">
        <p14:creationId xmlns:p14="http://schemas.microsoft.com/office/powerpoint/2010/main" val="234892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3BCFF9-EF14-C262-53DB-3D2B83714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113905"/>
            <a:ext cx="11505949" cy="5424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From Meyer and Sullivan (2011):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“</a:t>
            </a:r>
            <a:r>
              <a:rPr lang="en-US" sz="2400" i="1" dirty="0">
                <a:solidFill>
                  <a:srgbClr val="002060"/>
                </a:solidFill>
              </a:rPr>
              <a:t>the selection of a poverty cutoff is inherently arbitrary, so the finding that the poverty rate as calculated by the Supplemental Poverty Measure exceeds the official rate is a subjective or political decision, not a scientific one</a:t>
            </a:r>
            <a:r>
              <a:rPr lang="en-US" sz="2400" dirty="0">
                <a:solidFill>
                  <a:srgbClr val="002060"/>
                </a:solidFill>
              </a:rPr>
              <a:t>.”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>
                <a:solidFill>
                  <a:srgbClr val="002060"/>
                </a:solidFill>
              </a:rPr>
              <a:t>Other types of poverty line: </a:t>
            </a:r>
          </a:p>
          <a:p>
            <a:r>
              <a:rPr lang="en-US" sz="2400" dirty="0"/>
              <a:t>Nutrition-Based Poverty Line: based on a calorie or food expenditure recommendation </a:t>
            </a:r>
          </a:p>
          <a:p>
            <a:r>
              <a:rPr lang="en-US" sz="2400" dirty="0"/>
              <a:t>International Poverty Line: set by the World Bank.  </a:t>
            </a:r>
          </a:p>
          <a:p>
            <a:r>
              <a:rPr lang="en-US" sz="2400" dirty="0"/>
              <a:t>Relative Poverty Line </a:t>
            </a:r>
          </a:p>
          <a:p>
            <a:pPr marL="457200" lvl="1" indent="0">
              <a:buNone/>
            </a:pPr>
            <a:r>
              <a:rPr lang="en-US" sz="1800" b="0" i="0" dirty="0">
                <a:solidFill>
                  <a:srgbClr val="00206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Example</a:t>
            </a:r>
            <a:r>
              <a:rPr lang="en-US" sz="1800" b="0" i="0" dirty="0">
                <a:solidFill>
                  <a:srgbClr val="002060"/>
                </a:solidFill>
                <a:effectLst/>
              </a:rPr>
              <a:t>: “The average OECD relative poverty rate (i.e. the share of people living with less than half the median disposable income in their country) was 11.4% in 2021.”</a:t>
            </a:r>
            <a:endParaRPr lang="en-US" sz="1800" dirty="0">
              <a:solidFill>
                <a:srgbClr val="002060"/>
              </a:solidFill>
            </a:endParaRPr>
          </a:p>
          <a:p>
            <a:r>
              <a:rPr lang="en-US" sz="2400" dirty="0"/>
              <a:t>Weakly Relative Poverty Line (proposed by </a:t>
            </a:r>
            <a:r>
              <a:rPr lang="en-US" sz="2400" dirty="0" err="1"/>
              <a:t>Ravallion</a:t>
            </a:r>
            <a:r>
              <a:rPr lang="en-US" sz="2400" dirty="0"/>
              <a:t> and Chen 2011)</a:t>
            </a:r>
          </a:p>
          <a:p>
            <a:pPr marL="0" indent="0">
              <a:buNone/>
            </a:pPr>
            <a:r>
              <a:rPr lang="en-US" sz="2400" dirty="0"/>
              <a:t>       </a:t>
            </a:r>
            <a:r>
              <a:rPr lang="en-US" sz="1800" dirty="0">
                <a:solidFill>
                  <a:srgbClr val="002060"/>
                </a:solidFill>
              </a:rPr>
              <a:t>Poverty line changes as the country’s GDP increases.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C52AD-D062-1901-E924-60DEBB44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Setting a poverty threshold </a:t>
            </a:r>
          </a:p>
        </p:txBody>
      </p:sp>
    </p:spTree>
    <p:extLst>
      <p:ext uri="{BB962C8B-B14F-4D97-AF65-F5344CB8AC3E}">
        <p14:creationId xmlns:p14="http://schemas.microsoft.com/office/powerpoint/2010/main" val="184256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59347-0F3E-5A1D-D0B0-6AAD9F6B3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6BDA4AFE-E4B8-F9F8-9CA6-8ADFC534A022}"/>
              </a:ext>
            </a:extLst>
          </p:cNvPr>
          <p:cNvSpPr/>
          <p:nvPr/>
        </p:nvSpPr>
        <p:spPr>
          <a:xfrm>
            <a:off x="1933635" y="2026764"/>
            <a:ext cx="2280146" cy="208029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Poverty Measurements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C17510-ACC8-86CC-FDA0-9B5D04B1E513}"/>
              </a:ext>
            </a:extLst>
          </p:cNvPr>
          <p:cNvSpPr/>
          <p:nvPr/>
        </p:nvSpPr>
        <p:spPr>
          <a:xfrm>
            <a:off x="5435211" y="1207745"/>
            <a:ext cx="4654869" cy="6671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Some Background</a:t>
            </a:r>
          </a:p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What are poverty measurements used for?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283C29-6CEC-E551-1C0D-CD8627CE9385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 flipV="1">
            <a:off x="4213781" y="1541318"/>
            <a:ext cx="1221430" cy="15255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73C792-8F60-B699-C1EE-4CE59D82870F}"/>
              </a:ext>
            </a:extLst>
          </p:cNvPr>
          <p:cNvSpPr/>
          <p:nvPr/>
        </p:nvSpPr>
        <p:spPr>
          <a:xfrm>
            <a:off x="5505674" y="2792930"/>
            <a:ext cx="4419365" cy="7166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2) Debates: Can statistics become political?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5280C8-D001-51DF-CFAE-A2231789FC7C}"/>
              </a:ext>
            </a:extLst>
          </p:cNvPr>
          <p:cNvCxnSpPr>
            <a:cxnSpLocks/>
            <a:stCxn id="2" idx="6"/>
            <a:endCxn id="6" idx="1"/>
          </p:cNvCxnSpPr>
          <p:nvPr/>
        </p:nvCxnSpPr>
        <p:spPr>
          <a:xfrm>
            <a:off x="4213781" y="3066911"/>
            <a:ext cx="1291893" cy="8436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BDEF7BA-213D-C6D8-9C12-AFB280808D8C}"/>
              </a:ext>
            </a:extLst>
          </p:cNvPr>
          <p:cNvSpPr/>
          <p:nvPr/>
        </p:nvSpPr>
        <p:spPr>
          <a:xfrm>
            <a:off x="4978011" y="4276164"/>
            <a:ext cx="5673660" cy="155857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3) Nuances in Poverty Measurements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The consumption vs income debate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How should we adjust poverty measurements?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374270-8BE1-06E7-18D7-F7A40B0504B9}"/>
              </a:ext>
            </a:extLst>
          </p:cNvPr>
          <p:cNvCxnSpPr>
            <a:cxnSpLocks/>
            <a:stCxn id="2" idx="6"/>
            <a:endCxn id="19" idx="1"/>
          </p:cNvCxnSpPr>
          <p:nvPr/>
        </p:nvCxnSpPr>
        <p:spPr>
          <a:xfrm>
            <a:off x="4213781" y="3066911"/>
            <a:ext cx="764230" cy="19885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067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2311A7-E99E-4040-DDF7-752AD920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11510303" cy="533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>
                <a:solidFill>
                  <a:srgbClr val="0070C0"/>
                </a:solidFill>
              </a:rPr>
              <a:t>Recall positive vs normative statements. </a:t>
            </a:r>
          </a:p>
          <a:p>
            <a:pPr marL="0" indent="0">
              <a:buNone/>
            </a:pPr>
            <a:endParaRPr lang="en-US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/>
              <a:t>The statistics itself should be a positive statement (based on the underlying data, fact, or model). But we should recognize: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Statistics affect development stakeholders of interest (citizens, governments, and other development agencies). They </a:t>
            </a:r>
            <a:r>
              <a:rPr lang="en-US" sz="2400" u="sng" dirty="0">
                <a:solidFill>
                  <a:srgbClr val="FF0000"/>
                </a:solidFill>
              </a:rPr>
              <a:t>can</a:t>
            </a:r>
            <a:r>
              <a:rPr lang="en-US" sz="2400" dirty="0"/>
              <a:t> be used in making normative statements. </a:t>
            </a:r>
          </a:p>
          <a:p>
            <a:pPr>
              <a:buFontTx/>
              <a:buChar char="-"/>
            </a:pP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Statistics are </a:t>
            </a:r>
            <a:r>
              <a:rPr lang="en-US" sz="2400" u="sng" dirty="0">
                <a:solidFill>
                  <a:srgbClr val="FF0000"/>
                </a:solidFill>
              </a:rPr>
              <a:t>always constructed</a:t>
            </a:r>
            <a:r>
              <a:rPr lang="en-US" sz="2400" dirty="0"/>
              <a:t> with some definition or assumption in mind. Choices, preferences, and criticisms on these definitions and assumptions are also normative (based on value judgements).</a:t>
            </a:r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is thus important to understand the data and construction behind an indicator.  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33A9A-5455-0568-989E-D84300DA8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Can statistics be political?</a:t>
            </a:r>
          </a:p>
        </p:txBody>
      </p:sp>
    </p:spTree>
    <p:extLst>
      <p:ext uri="{BB962C8B-B14F-4D97-AF65-F5344CB8AC3E}">
        <p14:creationId xmlns:p14="http://schemas.microsoft.com/office/powerpoint/2010/main" val="211015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09B376-92C5-BFA4-7285-261C99739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0" y="200023"/>
            <a:ext cx="4958463" cy="541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BDE4F5-EEB3-88F9-BB8A-504DE99CE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80" y="844996"/>
            <a:ext cx="5553116" cy="2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C9BE76-97A1-2F52-2D56-ED0ECFE0F4A3}"/>
              </a:ext>
            </a:extLst>
          </p:cNvPr>
          <p:cNvSpPr txBox="1"/>
          <p:nvPr/>
        </p:nvSpPr>
        <p:spPr>
          <a:xfrm>
            <a:off x="478971" y="3351936"/>
            <a:ext cx="6477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Exchange"/>
              </a:rPr>
              <a:t>“First, some background. </a:t>
            </a:r>
            <a:r>
              <a:rPr lang="en-US" b="0" i="0" dirty="0">
                <a:solidFill>
                  <a:srgbClr val="FF0000"/>
                </a:solidFill>
                <a:effectLst/>
                <a:latin typeface="Exchange"/>
              </a:rPr>
              <a:t>Many proposals to balance the federal budget have included a provision that would switch the inflation index used to calculate Social Security</a:t>
            </a:r>
            <a:r>
              <a:rPr lang="en-US" b="0" i="0" dirty="0">
                <a:solidFill>
                  <a:srgbClr val="222222"/>
                </a:solidFill>
                <a:effectLst/>
                <a:latin typeface="Exchange"/>
              </a:rPr>
              <a:t>. Instead of the current index known as the consumer price index for urban wage earners and clerical workers (or CPI-W), the government would instead use an index known as the Chained CPI.”</a:t>
            </a:r>
          </a:p>
          <a:p>
            <a:endParaRPr lang="en-US" dirty="0">
              <a:solidFill>
                <a:srgbClr val="222222"/>
              </a:solidFill>
              <a:latin typeface="Exchange"/>
            </a:endParaRPr>
          </a:p>
          <a:p>
            <a:r>
              <a:rPr lang="en-US" dirty="0">
                <a:solidFill>
                  <a:srgbClr val="222222"/>
                </a:solidFill>
                <a:latin typeface="Exchange"/>
                <a:hlinkClick r:id="rId5"/>
              </a:rPr>
              <a:t>Link</a:t>
            </a:r>
            <a:r>
              <a:rPr lang="en-US" dirty="0">
                <a:solidFill>
                  <a:srgbClr val="222222"/>
                </a:solidFill>
                <a:latin typeface="Exchange"/>
              </a:rPr>
              <a:t> to article.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04E4E-E7B6-E457-E31E-F69C21CDEA07}"/>
              </a:ext>
            </a:extLst>
          </p:cNvPr>
          <p:cNvSpPr txBox="1"/>
          <p:nvPr/>
        </p:nvSpPr>
        <p:spPr>
          <a:xfrm>
            <a:off x="7483928" y="1344385"/>
            <a:ext cx="43760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does it matter using CPI measurements that are 0.3 percentage points lower?</a:t>
            </a:r>
          </a:p>
          <a:p>
            <a:endParaRPr lang="en-US" dirty="0"/>
          </a:p>
          <a:p>
            <a:r>
              <a:rPr lang="en-US" dirty="0"/>
              <a:t>“But over time, this gap compounds. After 10 years, the gap is $36 a month. By year 20, the retiree under the Chained CPI is earning $90 less each month -- more than $1,000 less each year. </a:t>
            </a:r>
            <a:r>
              <a:rPr lang="en-US" dirty="0">
                <a:solidFill>
                  <a:srgbClr val="FF0000"/>
                </a:solidFill>
              </a:rPr>
              <a:t>Spread this across tens of millions of retirees, and the switch to the lower inflation index reduces Social Security expenditures by billions a year.”</a:t>
            </a:r>
          </a:p>
        </p:txBody>
      </p:sp>
    </p:spTree>
    <p:extLst>
      <p:ext uri="{BB962C8B-B14F-4D97-AF65-F5344CB8AC3E}">
        <p14:creationId xmlns:p14="http://schemas.microsoft.com/office/powerpoint/2010/main" val="42745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C9BE3E-7868-3485-D6B1-FADAE7737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7090703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i="1" dirty="0"/>
              <a:t>This debate was mentioned in your textbook reading.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200" dirty="0"/>
              <a:t>“When the 1987-88 quinquennial (every five years) survey of the NSSO showed that poverty had reduced significantly since 1983-84, there was an outcry, and in response, the Planning Commission set up an expert group to review the methodology for estimating poverty.” – Rukmini S. </a:t>
            </a:r>
          </a:p>
          <a:p>
            <a:pPr marL="0" indent="0">
              <a:buNone/>
            </a:pPr>
            <a:r>
              <a:rPr lang="en-US" sz="2200" dirty="0"/>
              <a:t>More information on debate </a:t>
            </a:r>
            <a:r>
              <a:rPr lang="en-US" sz="2200" dirty="0">
                <a:hlinkClick r:id="rId2"/>
              </a:rPr>
              <a:t>here</a:t>
            </a:r>
            <a:r>
              <a:rPr lang="en-US" sz="2200" dirty="0"/>
              <a:t> (Deaton 2005).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Similar issues are still seen today!</a:t>
            </a:r>
          </a:p>
          <a:p>
            <a:r>
              <a:rPr lang="en-US" sz="2200" dirty="0"/>
              <a:t>The 2017 – 2019 Consumption Survey Controversy</a:t>
            </a:r>
          </a:p>
          <a:p>
            <a:r>
              <a:rPr lang="en-US" sz="2200" dirty="0"/>
              <a:t>“The leaked 2017-18 data showed that real consumption expenditure had declined by 10 per cent per annum in rural areas and increased marginally by 2 per cent per annum in urban areas…” Rukmini S.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CE003-3DD8-7424-E199-555788939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Great Indian Poverty Debate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66EBC-658B-E76C-ABC2-FCE24F083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8264" y="59854"/>
            <a:ext cx="1808993" cy="2857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F1CA6-01F3-D49B-E962-AE2DBD964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97" y="3744685"/>
            <a:ext cx="3937474" cy="2637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FC166C-0D66-4D4C-3068-C9A1FD10E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897" y="3185687"/>
            <a:ext cx="3880099" cy="1117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CEBCA8-1D84-4713-B85C-57563A637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901" y="5514983"/>
            <a:ext cx="1562111" cy="86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7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1A05A-E2FC-47C9-F988-8C8A3619C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8D519D21-9C70-C556-4587-12D1274200A5}"/>
              </a:ext>
            </a:extLst>
          </p:cNvPr>
          <p:cNvSpPr/>
          <p:nvPr/>
        </p:nvSpPr>
        <p:spPr>
          <a:xfrm>
            <a:off x="1933635" y="2026764"/>
            <a:ext cx="2280146" cy="208029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Poverty Measurements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47B17F-99A7-2AFE-2073-4091FE06D60C}"/>
              </a:ext>
            </a:extLst>
          </p:cNvPr>
          <p:cNvSpPr/>
          <p:nvPr/>
        </p:nvSpPr>
        <p:spPr>
          <a:xfrm>
            <a:off x="5435211" y="1207745"/>
            <a:ext cx="4654869" cy="667145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Some Background</a:t>
            </a:r>
          </a:p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What are poverty measurements used for?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68956F-842B-A1CE-94E5-4179E468E8CB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 flipV="1">
            <a:off x="4213781" y="1541318"/>
            <a:ext cx="1221430" cy="15255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F8F6FA-7DAA-B6A2-83EA-78585960072D}"/>
              </a:ext>
            </a:extLst>
          </p:cNvPr>
          <p:cNvSpPr/>
          <p:nvPr/>
        </p:nvSpPr>
        <p:spPr>
          <a:xfrm>
            <a:off x="5505674" y="2792930"/>
            <a:ext cx="4419365" cy="716681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2) Debates: Can statistics become political?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24EEBE-FF89-5DD3-46CE-2B34F259F6DC}"/>
              </a:ext>
            </a:extLst>
          </p:cNvPr>
          <p:cNvCxnSpPr>
            <a:cxnSpLocks/>
            <a:stCxn id="2" idx="6"/>
            <a:endCxn id="6" idx="1"/>
          </p:cNvCxnSpPr>
          <p:nvPr/>
        </p:nvCxnSpPr>
        <p:spPr>
          <a:xfrm>
            <a:off x="4213781" y="3066911"/>
            <a:ext cx="1291893" cy="8436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F8D1E09-EEE9-C8EA-8A9A-D744C66248FD}"/>
              </a:ext>
            </a:extLst>
          </p:cNvPr>
          <p:cNvSpPr/>
          <p:nvPr/>
        </p:nvSpPr>
        <p:spPr>
          <a:xfrm>
            <a:off x="4978011" y="4276164"/>
            <a:ext cx="5673660" cy="15585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3) Nuances in Poverty Measurements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The consumption vs income debate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How should we adjust poverty measurements?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2FAB26-DE64-F89F-EBBD-06AE35DBC9E8}"/>
              </a:ext>
            </a:extLst>
          </p:cNvPr>
          <p:cNvCxnSpPr>
            <a:cxnSpLocks/>
            <a:stCxn id="2" idx="6"/>
            <a:endCxn id="19" idx="1"/>
          </p:cNvCxnSpPr>
          <p:nvPr/>
        </p:nvCxnSpPr>
        <p:spPr>
          <a:xfrm>
            <a:off x="4213781" y="3066911"/>
            <a:ext cx="764230" cy="19885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438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4052D-9255-A83D-10E2-A69D003766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Consumption vs Income Debate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C2692-713F-7105-39BD-3D5F68754D97}"/>
              </a:ext>
            </a:extLst>
          </p:cNvPr>
          <p:cNvSpPr txBox="1"/>
          <p:nvPr/>
        </p:nvSpPr>
        <p:spPr>
          <a:xfrm>
            <a:off x="471018" y="1019765"/>
            <a:ext cx="11249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Many nuances exist when creating a measurement. </a:t>
            </a:r>
          </a:p>
          <a:p>
            <a:r>
              <a:rPr lang="en-US" sz="2200" dirty="0"/>
              <a:t>There is an interesting debate on which measure to focus on for measuring welfare, and by extension inequality.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13450-1AF3-83B5-8D7E-36F006AF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21" y="2368856"/>
            <a:ext cx="5704385" cy="3955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783E5-524C-70F6-D09B-03C2BC43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106" y="1903058"/>
            <a:ext cx="5885902" cy="40127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18A8BD-8C39-D991-5A5E-7718CCD2D442}"/>
              </a:ext>
            </a:extLst>
          </p:cNvPr>
          <p:cNvSpPr txBox="1"/>
          <p:nvPr/>
        </p:nvSpPr>
        <p:spPr>
          <a:xfrm>
            <a:off x="718705" y="6324070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Mancini &amp; </a:t>
            </a:r>
            <a:r>
              <a:rPr lang="en-US" dirty="0" err="1">
                <a:hlinkClick r:id="rId4"/>
              </a:rPr>
              <a:t>Vecchi</a:t>
            </a:r>
            <a:r>
              <a:rPr lang="en-US" dirty="0">
                <a:hlinkClick r:id="rId4"/>
              </a:rPr>
              <a:t> (2022)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1F962-FB3C-8771-333D-77C255E7A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611244" cy="53305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69878-AAB7-573E-321F-6ECC2B7CC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11004118" cy="603250"/>
          </a:xfrm>
        </p:spPr>
        <p:txBody>
          <a:bodyPr/>
          <a:lstStyle/>
          <a:p>
            <a:r>
              <a:rPr lang="en-US" dirty="0"/>
              <a:t>Does it matter which one you choose? Impact on targeting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732C2-4831-6DFD-84A9-49A5D1C1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1" y="2498052"/>
            <a:ext cx="10286037" cy="30382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D1CB5C-2C7C-144A-FBF4-4C0B28222587}"/>
                  </a:ext>
                </a:extLst>
              </p:cNvPr>
              <p:cNvSpPr txBox="1"/>
              <p:nvPr/>
            </p:nvSpPr>
            <p:spPr>
              <a:xfrm>
                <a:off x="442211" y="1675003"/>
                <a:ext cx="7849571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/>
                  <a:t> Let’s look at a paper by Mayer and Sullivan (2012).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D1CB5C-2C7C-144A-FBF4-4C0B28222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11" y="1675003"/>
                <a:ext cx="7849571" cy="492443"/>
              </a:xfrm>
              <a:prstGeom prst="rect">
                <a:avLst/>
              </a:prstGeom>
              <a:blipFill>
                <a:blip r:embed="rId3"/>
                <a:stretch>
                  <a:fillRect t="-9877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215D2D-1946-EF6E-270E-030E081875D4}"/>
              </a:ext>
            </a:extLst>
          </p:cNvPr>
          <p:cNvSpPr txBox="1"/>
          <p:nvPr/>
        </p:nvSpPr>
        <p:spPr>
          <a:xfrm>
            <a:off x="4849586" y="4103914"/>
            <a:ext cx="6358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“Few economic indicators are more closely watched or more important for policy than the official poverty rate.”</a:t>
            </a:r>
          </a:p>
        </p:txBody>
      </p:sp>
    </p:spTree>
    <p:extLst>
      <p:ext uri="{BB962C8B-B14F-4D97-AF65-F5344CB8AC3E}">
        <p14:creationId xmlns:p14="http://schemas.microsoft.com/office/powerpoint/2010/main" val="152721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5239F9-D021-9B68-D9A7-AF21B4FA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2" y="1207936"/>
            <a:ext cx="11223316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Several issues to think about: </a:t>
            </a:r>
          </a:p>
          <a:p>
            <a:pPr marL="514350" indent="-514350">
              <a:buAutoNum type="arabicParenR"/>
            </a:pPr>
            <a:endParaRPr lang="en-US" sz="2400" dirty="0"/>
          </a:p>
          <a:p>
            <a:pPr marL="514350" indent="-514350">
              <a:buAutoNum type="arabicParenR"/>
            </a:pPr>
            <a:r>
              <a:rPr lang="en-US" sz="2400" dirty="0"/>
              <a:t>How should we define the resources available to people?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Consumption vs income debate lies. </a:t>
            </a:r>
          </a:p>
          <a:p>
            <a:pPr marL="514350" indent="-514350">
              <a:buAutoNum type="arabicParenR"/>
            </a:pPr>
            <a:r>
              <a:rPr lang="en-US" sz="2400" dirty="0"/>
              <a:t>What is the time-period of measurement? </a:t>
            </a:r>
          </a:p>
          <a:p>
            <a:pPr marL="514350" indent="-514350">
              <a:buAutoNum type="arabicParenR"/>
            </a:pPr>
            <a:r>
              <a:rPr lang="en-US" sz="2400" dirty="0"/>
              <a:t>What is the resource sharing unit? </a:t>
            </a:r>
          </a:p>
          <a:p>
            <a:pPr marL="514350" indent="-514350">
              <a:buAutoNum type="arabicParenR"/>
            </a:pPr>
            <a:r>
              <a:rPr lang="en-US" sz="2400" dirty="0"/>
              <a:t>Household threshold or individual threshold? </a:t>
            </a:r>
          </a:p>
          <a:p>
            <a:pPr marL="514350" indent="-514350">
              <a:buAutoNum type="arabicParenR"/>
            </a:pPr>
            <a:r>
              <a:rPr lang="en-US" sz="2400" dirty="0"/>
              <a:t>Where should the threshold be drawn? </a:t>
            </a:r>
          </a:p>
          <a:p>
            <a:pPr marL="514350" indent="-514350">
              <a:buAutoNum type="arabicParenR"/>
            </a:pPr>
            <a:r>
              <a:rPr lang="en-US" sz="2400" dirty="0"/>
              <a:t>How should the measure be adjusted? Adjusted for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7F30A-4AA3-AEDF-DE28-6370D927A0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9078633" cy="603250"/>
          </a:xfrm>
        </p:spPr>
        <p:txBody>
          <a:bodyPr>
            <a:normAutofit/>
          </a:bodyPr>
          <a:lstStyle/>
          <a:p>
            <a:r>
              <a:rPr lang="en-US" dirty="0"/>
              <a:t>How is a single-dimensional measure constructed?</a:t>
            </a:r>
          </a:p>
        </p:txBody>
      </p:sp>
    </p:spTree>
    <p:extLst>
      <p:ext uri="{BB962C8B-B14F-4D97-AF65-F5344CB8AC3E}">
        <p14:creationId xmlns:p14="http://schemas.microsoft.com/office/powerpoint/2010/main" val="327708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035FDB-6D06-5D46-A843-60724FE63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4172785"/>
              </p:ext>
            </p:extLst>
          </p:nvPr>
        </p:nvGraphicFramePr>
        <p:xfrm>
          <a:off x="481706" y="1052917"/>
          <a:ext cx="11361160" cy="4577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06577">
                  <a:extLst>
                    <a:ext uri="{9D8B030D-6E8A-4147-A177-3AD203B41FA5}">
                      <a16:colId xmlns:a16="http://schemas.microsoft.com/office/drawing/2014/main" val="1302947500"/>
                    </a:ext>
                  </a:extLst>
                </a:gridCol>
                <a:gridCol w="4154966">
                  <a:extLst>
                    <a:ext uri="{9D8B030D-6E8A-4147-A177-3AD203B41FA5}">
                      <a16:colId xmlns:a16="http://schemas.microsoft.com/office/drawing/2014/main" val="1564445700"/>
                    </a:ext>
                  </a:extLst>
                </a:gridCol>
                <a:gridCol w="3799617">
                  <a:extLst>
                    <a:ext uri="{9D8B030D-6E8A-4147-A177-3AD203B41FA5}">
                      <a16:colId xmlns:a16="http://schemas.microsoft.com/office/drawing/2014/main" val="159276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Official Poverty Measure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Supplemental Poverty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Consumption-Based Poverty 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0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Use pretax income as measure of resource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Time period is one year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Original threshold based on cost of a food plan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Adjusted only for inflation using CPI for all urban consumer.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Income + tax credits + other benefits – tax liabilities and other expenses (out-of-pocket medical, child support, etc.)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Household unit includes cohabitors, not just family members.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Threshold is determined based on expenditure data for food, clothing, shelter, and utilities.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Adjust for geographic variation in cost if living (using rent).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Better capture standard of living for those who smooth consumption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Individuals have different levels of savings and wealth accumulations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Other insurance from social program that can be used for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4955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A1AD-4523-190F-01D0-C9EC40B4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 Different Poverty Measures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F1AAD-6393-FA6D-A040-378849335FBD}"/>
              </a:ext>
            </a:extLst>
          </p:cNvPr>
          <p:cNvSpPr/>
          <p:nvPr/>
        </p:nvSpPr>
        <p:spPr>
          <a:xfrm>
            <a:off x="3919993" y="954157"/>
            <a:ext cx="4142630" cy="4850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4E282D-2C3F-6B34-F4DF-2BF727006642}"/>
              </a:ext>
            </a:extLst>
          </p:cNvPr>
          <p:cNvSpPr/>
          <p:nvPr/>
        </p:nvSpPr>
        <p:spPr>
          <a:xfrm>
            <a:off x="8062623" y="1003537"/>
            <a:ext cx="4142630" cy="48509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4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880D1-59AB-08B8-0AFD-CABCA11A4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next building block lectures are about how to use data to answer the policy debates: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Use economic models to highlight important economic processes/mechanisms </a:t>
            </a:r>
          </a:p>
          <a:p>
            <a:pPr lvl="1"/>
            <a:r>
              <a:rPr lang="en-US" sz="2000" dirty="0"/>
              <a:t>Focus on a macro diagnostic tool example: growth accounting.</a:t>
            </a:r>
          </a:p>
          <a:p>
            <a:pPr lvl="1"/>
            <a:r>
              <a:rPr lang="en-US" sz="2000" dirty="0"/>
              <a:t>A very classic example for the debate of how countries grow! </a:t>
            </a:r>
          </a:p>
          <a:p>
            <a:pPr lvl="1"/>
            <a:r>
              <a:rPr lang="en-US" sz="2000" dirty="0"/>
              <a:t>The math is basic enough that it’s a good start to learn R as well. </a:t>
            </a:r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Track key development indicators to understand progress</a:t>
            </a:r>
          </a:p>
          <a:p>
            <a:pPr lvl="1"/>
            <a:r>
              <a:rPr lang="en-US" sz="2000" dirty="0"/>
              <a:t>Understand the nuances in creating a development indicator: poverty measurements.</a:t>
            </a:r>
          </a:p>
          <a:p>
            <a:pPr lvl="1"/>
            <a:r>
              <a:rPr lang="en-US" sz="2000" dirty="0"/>
              <a:t>Understand debates surrounding some of the indicators and why they arise.</a:t>
            </a:r>
          </a:p>
          <a:p>
            <a:pPr lvl="1"/>
            <a:r>
              <a:rPr lang="en-US" sz="2000" dirty="0"/>
              <a:t>Learn how to create indicators using household surveys (micro data). More R practice! </a:t>
            </a:r>
          </a:p>
          <a:p>
            <a:pPr marL="457200" lvl="1" indent="0">
              <a:buNone/>
            </a:pPr>
            <a:r>
              <a:rPr lang="en-US" sz="2000" dirty="0"/>
              <a:t>    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 Use econometric methods to show whether programs work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F859E-3897-F767-5214-1839582431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9756466" cy="603250"/>
          </a:xfrm>
        </p:spPr>
        <p:txBody>
          <a:bodyPr>
            <a:noAutofit/>
          </a:bodyPr>
          <a:lstStyle/>
          <a:p>
            <a:r>
              <a:rPr lang="en-US" dirty="0"/>
              <a:t>How can we make progress in the development debates?</a:t>
            </a:r>
          </a:p>
        </p:txBody>
      </p:sp>
    </p:spTree>
    <p:extLst>
      <p:ext uri="{BB962C8B-B14F-4D97-AF65-F5344CB8AC3E}">
        <p14:creationId xmlns:p14="http://schemas.microsoft.com/office/powerpoint/2010/main" val="5571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035FDB-6D06-5D46-A843-60724FE63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106315"/>
              </p:ext>
            </p:extLst>
          </p:nvPr>
        </p:nvGraphicFramePr>
        <p:xfrm>
          <a:off x="481706" y="1052917"/>
          <a:ext cx="11361160" cy="4577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06577">
                  <a:extLst>
                    <a:ext uri="{9D8B030D-6E8A-4147-A177-3AD203B41FA5}">
                      <a16:colId xmlns:a16="http://schemas.microsoft.com/office/drawing/2014/main" val="1302947500"/>
                    </a:ext>
                  </a:extLst>
                </a:gridCol>
                <a:gridCol w="4154966">
                  <a:extLst>
                    <a:ext uri="{9D8B030D-6E8A-4147-A177-3AD203B41FA5}">
                      <a16:colId xmlns:a16="http://schemas.microsoft.com/office/drawing/2014/main" val="1564445700"/>
                    </a:ext>
                  </a:extLst>
                </a:gridCol>
                <a:gridCol w="3799617">
                  <a:extLst>
                    <a:ext uri="{9D8B030D-6E8A-4147-A177-3AD203B41FA5}">
                      <a16:colId xmlns:a16="http://schemas.microsoft.com/office/drawing/2014/main" val="1592767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Official Poverty Measure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Supplemental Poverty 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Consumption-Based Poverty Measure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03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Use pretax income as measure of resource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Time period is one year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Original threshold based on cost of a food plan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Adjusted only for inflation using CPI for all urban consumer.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Income + tax credits + other benefits – tax liabilities and other expenses (out-of-pocket medical, child support, etc.)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Household unit includes cohabitors, not just family members.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Threshold is determined based on expenditure data for food, clothing, shelter, and utilities.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Adjust for geographic variation in cost of living (using rent).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Better capture standard of living for those who smooth consumption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Individuals have different levels of savings and wealth accumulations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Other insurance from social program that can be used for consumption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49556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A1AD-4523-190F-01D0-C9EC40B4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Three Different Poverty Measures</a:t>
            </a:r>
          </a:p>
        </p:txBody>
      </p:sp>
    </p:spTree>
    <p:extLst>
      <p:ext uri="{BB962C8B-B14F-4D97-AF65-F5344CB8AC3E}">
        <p14:creationId xmlns:p14="http://schemas.microsoft.com/office/powerpoint/2010/main" val="3283264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0A21B4-C775-9AE0-6CAE-42438360E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 the same threshold to determine poverty, find the 16.5 percentile of the distribution.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FA1AD-4523-190F-01D0-C9EC40B45C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 are identified as poor?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8E65A-4811-9A52-15F7-6CC85EC2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2" y="2136876"/>
            <a:ext cx="5610266" cy="3714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A3547-E34C-7985-A803-DA029AABE09C}"/>
              </a:ext>
            </a:extLst>
          </p:cNvPr>
          <p:cNvSpPr txBox="1"/>
          <p:nvPr/>
        </p:nvSpPr>
        <p:spPr>
          <a:xfrm>
            <a:off x="6960006" y="2096468"/>
            <a:ext cx="4133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View Table I from the </a:t>
            </a:r>
            <a:r>
              <a:rPr lang="en-US" sz="2400" dirty="0">
                <a:hlinkClick r:id="rId3"/>
              </a:rPr>
              <a:t>paper</a:t>
            </a:r>
            <a:r>
              <a:rPr lang="en-US" sz="2400" dirty="0"/>
              <a:t>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Go to bit.ly/glbl3225_tables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Note what you find interesting. </a:t>
            </a:r>
          </a:p>
        </p:txBody>
      </p:sp>
      <p:pic>
        <p:nvPicPr>
          <p:cNvPr id="7" name="Picture 6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102FFE5-02B9-1CF0-CF02-2BAF91529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28" y="4035609"/>
            <a:ext cx="2502877" cy="25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D47A5-C006-EF51-C395-4DFE8895F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Who was added or removed?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20784D-CB37-118E-5A36-3961C1900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11" y="702129"/>
            <a:ext cx="5524045" cy="60089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6854BB-747F-657A-4D8D-136F3A384778}"/>
              </a:ext>
            </a:extLst>
          </p:cNvPr>
          <p:cNvSpPr txBox="1"/>
          <p:nvPr/>
        </p:nvSpPr>
        <p:spPr>
          <a:xfrm>
            <a:off x="7228015" y="1356268"/>
            <a:ext cx="37200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Let’s examine Table 3 </a:t>
            </a:r>
          </a:p>
          <a:p>
            <a:r>
              <a:rPr lang="en-US" sz="2400" dirty="0"/>
              <a:t>from the </a:t>
            </a:r>
            <a:r>
              <a:rPr lang="en-US" sz="2400" dirty="0">
                <a:hlinkClick r:id="rId4"/>
              </a:rPr>
              <a:t>paper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Go to bit.ly/glbl3225_tables </a:t>
            </a:r>
          </a:p>
          <a:p>
            <a:endParaRPr lang="en-US" sz="2400" dirty="0"/>
          </a:p>
        </p:txBody>
      </p:sp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18D6B10-F05E-8358-A158-677C42017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087" y="3829618"/>
            <a:ext cx="2502877" cy="25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CE384D-C892-560D-C096-3460852DA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11284275" cy="53305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Depends on what one wants the measurement to capture. </a:t>
            </a:r>
          </a:p>
          <a:p>
            <a:r>
              <a:rPr lang="en-US" sz="2400" dirty="0"/>
              <a:t>There are theoretical vs practical consideration: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Consumption is much smoother than income.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Consumption captures savings, access to credit, other insurance, and transfers (public or private).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Disaggregating consumption data is more useful to understand welfare than disaggregating income.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Depending on what is measured, one might be easier to collect in the field than others. 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/>
              <a:t>Both are typically underreported, but more severe for income.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i="1" dirty="0"/>
              <a:t>See Table B.1. from </a:t>
            </a:r>
            <a:r>
              <a:rPr lang="en-US" sz="2400" i="1" dirty="0">
                <a:hlinkClick r:id="rId2"/>
              </a:rPr>
              <a:t>Mancini &amp; </a:t>
            </a:r>
            <a:r>
              <a:rPr lang="en-US" sz="2400" i="1" dirty="0" err="1">
                <a:hlinkClick r:id="rId2"/>
              </a:rPr>
              <a:t>Vecchi</a:t>
            </a:r>
            <a:r>
              <a:rPr lang="en-US" sz="2400" i="1" dirty="0">
                <a:hlinkClick r:id="rId2"/>
              </a:rPr>
              <a:t> (2022)</a:t>
            </a:r>
            <a:r>
              <a:rPr lang="en-US" sz="2400" i="1" dirty="0"/>
              <a:t> for other reasons. </a:t>
            </a:r>
            <a:r>
              <a:rPr lang="en-US" sz="2400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90B4D-B666-F828-706C-B0EFC903F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which measure should we choose?</a:t>
            </a:r>
          </a:p>
        </p:txBody>
      </p:sp>
    </p:spTree>
    <p:extLst>
      <p:ext uri="{BB962C8B-B14F-4D97-AF65-F5344CB8AC3E}">
        <p14:creationId xmlns:p14="http://schemas.microsoft.com/office/powerpoint/2010/main" val="212556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684CDD-50B8-A2E5-3642-141F95D3B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54695"/>
            <a:ext cx="11432377" cy="5330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Poverty measures are important tools to: </a:t>
            </a:r>
          </a:p>
          <a:p>
            <a:r>
              <a:rPr lang="en-US" sz="2400" dirty="0"/>
              <a:t>track development </a:t>
            </a:r>
          </a:p>
          <a:p>
            <a:r>
              <a:rPr lang="en-US" sz="2400" dirty="0"/>
              <a:t>identify individuals in need </a:t>
            </a:r>
          </a:p>
          <a:p>
            <a:r>
              <a:rPr lang="en-US" sz="2400" dirty="0"/>
              <a:t>target and allocate social programs.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They can have large implications for all development stakeholders.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</a:rPr>
              <a:t>Determining which poverty measure or threshold to use, however, is not easy. </a:t>
            </a:r>
          </a:p>
          <a:p>
            <a:pPr marL="0" indent="0">
              <a:buNone/>
            </a:pPr>
            <a:r>
              <a:rPr lang="en-US" sz="2400" dirty="0"/>
              <a:t>In this lecture, we discuss many decisions that goes into deciding a poverty measure. It is important to know what an index measures and what it may miss.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BC15B-09B8-EB44-F2C4-F269C59740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</p:spTree>
    <p:extLst>
      <p:ext uri="{BB962C8B-B14F-4D97-AF65-F5344CB8AC3E}">
        <p14:creationId xmlns:p14="http://schemas.microsoft.com/office/powerpoint/2010/main" val="21021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2AD2A-191B-BB26-E214-E5F19C103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11444989" cy="5330550"/>
          </a:xfrm>
        </p:spPr>
        <p:txBody>
          <a:bodyPr>
            <a:normAutofit/>
          </a:bodyPr>
          <a:lstStyle/>
          <a:p>
            <a:r>
              <a:rPr lang="en-US" sz="2200" b="0" i="0" dirty="0">
                <a:solidFill>
                  <a:srgbClr val="222222"/>
                </a:solidFill>
                <a:effectLst/>
              </a:rPr>
              <a:t>De </a:t>
            </a:r>
            <a:r>
              <a:rPr lang="en-US" sz="2200" b="0" i="0" dirty="0" err="1">
                <a:solidFill>
                  <a:srgbClr val="222222"/>
                </a:solidFill>
                <a:effectLst/>
              </a:rPr>
              <a:t>Janvry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, A., &amp; </a:t>
            </a:r>
            <a:r>
              <a:rPr lang="en-US" sz="2200" b="0" i="0" dirty="0" err="1">
                <a:solidFill>
                  <a:srgbClr val="222222"/>
                </a:solidFill>
                <a:effectLst/>
              </a:rPr>
              <a:t>Sadoulet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, E. (2022). </a:t>
            </a:r>
            <a:r>
              <a:rPr lang="en-US" sz="2200" b="0" i="1" dirty="0">
                <a:solidFill>
                  <a:srgbClr val="222222"/>
                </a:solidFill>
                <a:effectLst/>
              </a:rPr>
              <a:t>Development economics: Theory and practice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. 2</a:t>
            </a:r>
            <a:r>
              <a:rPr lang="en-US" sz="2200" b="0" i="0" baseline="30000" dirty="0">
                <a:solidFill>
                  <a:srgbClr val="222222"/>
                </a:solidFill>
                <a:effectLst/>
              </a:rPr>
              <a:t>nd</a:t>
            </a:r>
            <a:r>
              <a:rPr lang="en-US" sz="2200" b="0" i="0" dirty="0">
                <a:solidFill>
                  <a:srgbClr val="222222"/>
                </a:solidFill>
                <a:effectLst/>
              </a:rPr>
              <a:t> Edition. Routledge.</a:t>
            </a:r>
          </a:p>
          <a:p>
            <a:r>
              <a:rPr lang="en-US" sz="2200" b="0" i="0" dirty="0">
                <a:effectLst/>
              </a:rPr>
              <a:t>Mancini, Giulia; </a:t>
            </a:r>
            <a:r>
              <a:rPr lang="en-US" sz="2200" b="0" i="0" dirty="0" err="1">
                <a:effectLst/>
              </a:rPr>
              <a:t>Vecchi</a:t>
            </a:r>
            <a:r>
              <a:rPr lang="en-US" sz="2200" b="0" i="0" dirty="0">
                <a:effectLst/>
              </a:rPr>
              <a:t>, Giovanni. </a:t>
            </a:r>
            <a:r>
              <a:rPr lang="en-US" sz="2200" b="0" i="1" dirty="0">
                <a:effectLst/>
                <a:hlinkClick r:id="rId3"/>
              </a:rPr>
              <a:t>On the Construction of a Consumption Aggregate for Inequality and Poverty Analysis</a:t>
            </a:r>
            <a:r>
              <a:rPr lang="en-US" sz="2200" b="0" i="1" dirty="0">
                <a:effectLst/>
              </a:rPr>
              <a:t> (English). </a:t>
            </a:r>
            <a:r>
              <a:rPr lang="en-US" sz="2200" b="0" i="0" dirty="0">
                <a:effectLst/>
              </a:rPr>
              <a:t>Washington, D.C. : World Bank. </a:t>
            </a:r>
          </a:p>
          <a:p>
            <a:r>
              <a:rPr lang="en-US" sz="2200" b="0" i="0" dirty="0">
                <a:effectLst/>
                <a:highlight>
                  <a:srgbClr val="FFFFFF"/>
                </a:highlight>
                <a:latin typeface="ff-more-web-pro"/>
              </a:rPr>
              <a:t>Meyer, Bruce D., and James X. Sullivan. (2012). "Identifying the Disadvantaged: Official Poverty, Consumption Poverty, and the New Supplemental Poverty Measure." </a:t>
            </a:r>
            <a:r>
              <a:rPr lang="en-US" sz="2200" b="0" i="1" dirty="0">
                <a:effectLst/>
                <a:highlight>
                  <a:srgbClr val="FFFFFF"/>
                </a:highlight>
                <a:latin typeface="ff-more-web-pro"/>
              </a:rPr>
              <a:t>Journal of Economic Perspectives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ff-more-web-pro"/>
              </a:rPr>
              <a:t>, 26 (3): 111–36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jaf-bernino-sans"/>
              </a:rPr>
              <a:t>.</a:t>
            </a:r>
            <a:endParaRPr lang="en-US" sz="2200" dirty="0"/>
          </a:p>
          <a:p>
            <a:pPr marL="0" indent="0">
              <a:buNone/>
            </a:pPr>
            <a:endParaRPr lang="en-US" sz="2200" b="0" i="0" dirty="0">
              <a:solidFill>
                <a:srgbClr val="222222"/>
              </a:solidFill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60244-39F1-1307-5456-50928AFBC7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59524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74A7E0-350F-2064-6222-C8F398CE3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Lecture Outline </a:t>
            </a: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CB556E11-BBB5-F8DC-4A7C-38D396306F81}"/>
              </a:ext>
            </a:extLst>
          </p:cNvPr>
          <p:cNvSpPr/>
          <p:nvPr/>
        </p:nvSpPr>
        <p:spPr>
          <a:xfrm>
            <a:off x="1933635" y="2026764"/>
            <a:ext cx="2280146" cy="2080294"/>
          </a:xfrm>
          <a:prstGeom prst="flowChartConnector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Poverty Measurements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3DEEA7F-713F-1304-CA46-82F9201D18D9}"/>
              </a:ext>
            </a:extLst>
          </p:cNvPr>
          <p:cNvSpPr/>
          <p:nvPr/>
        </p:nvSpPr>
        <p:spPr>
          <a:xfrm>
            <a:off x="5435211" y="1207745"/>
            <a:ext cx="4654869" cy="6671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R"/>
            </a:pPr>
            <a:r>
              <a:rPr lang="en-US" b="1" dirty="0">
                <a:solidFill>
                  <a:schemeClr val="tx1"/>
                </a:solidFill>
              </a:rPr>
              <a:t>Some Background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What are poverty measurements used for?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8C0DDD-6E76-2528-8B12-7A1F8D0BC4EE}"/>
              </a:ext>
            </a:extLst>
          </p:cNvPr>
          <p:cNvCxnSpPr>
            <a:cxnSpLocks/>
            <a:stCxn id="2" idx="6"/>
            <a:endCxn id="3" idx="1"/>
          </p:cNvCxnSpPr>
          <p:nvPr/>
        </p:nvCxnSpPr>
        <p:spPr>
          <a:xfrm flipV="1">
            <a:off x="4213781" y="1541318"/>
            <a:ext cx="1221430" cy="1525593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387DD8-F37D-FC42-9995-14936ADAFCE7}"/>
              </a:ext>
            </a:extLst>
          </p:cNvPr>
          <p:cNvSpPr/>
          <p:nvPr/>
        </p:nvSpPr>
        <p:spPr>
          <a:xfrm>
            <a:off x="5505674" y="2792930"/>
            <a:ext cx="4419365" cy="7166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2) Debates: Can statistics become political?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B954AEB-0889-F1B3-A6E3-095857D43C72}"/>
              </a:ext>
            </a:extLst>
          </p:cNvPr>
          <p:cNvCxnSpPr>
            <a:cxnSpLocks/>
            <a:stCxn id="2" idx="6"/>
            <a:endCxn id="6" idx="1"/>
          </p:cNvCxnSpPr>
          <p:nvPr/>
        </p:nvCxnSpPr>
        <p:spPr>
          <a:xfrm>
            <a:off x="4213781" y="3066911"/>
            <a:ext cx="1291893" cy="8436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A823B64-D817-CCDF-08E9-0F4CB7283105}"/>
              </a:ext>
            </a:extLst>
          </p:cNvPr>
          <p:cNvSpPr/>
          <p:nvPr/>
        </p:nvSpPr>
        <p:spPr>
          <a:xfrm>
            <a:off x="4978011" y="4276164"/>
            <a:ext cx="5673660" cy="155857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3) Nuances in Poverty Measurements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The consumption vs income debate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1"/>
                </a:solidFill>
              </a:rPr>
              <a:t>How should we adjust poverty measurements?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68FDC75-CFEA-D789-C58D-6F4C232DF71C}"/>
              </a:ext>
            </a:extLst>
          </p:cNvPr>
          <p:cNvCxnSpPr>
            <a:cxnSpLocks/>
            <a:stCxn id="2" idx="6"/>
            <a:endCxn id="19" idx="1"/>
          </p:cNvCxnSpPr>
          <p:nvPr/>
        </p:nvCxnSpPr>
        <p:spPr>
          <a:xfrm>
            <a:off x="4213781" y="3066911"/>
            <a:ext cx="764230" cy="19885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0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05FDDB-2370-2806-16B0-737004136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1) Tracking poverty across time, regions, and various demographics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E3EA-D788-CCF1-A4C1-56639CCCD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poverty measurements used for? (I)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B55D7-784D-9C1C-1311-71733F2B9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161" y="1763503"/>
            <a:ext cx="6650130" cy="4047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C53BB-EC10-B902-B90B-4829B1013E32}"/>
              </a:ext>
            </a:extLst>
          </p:cNvPr>
          <p:cNvSpPr txBox="1"/>
          <p:nvPr/>
        </p:nvSpPr>
        <p:spPr>
          <a:xfrm>
            <a:off x="442211" y="5908404"/>
            <a:ext cx="1240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IRP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4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49C59-2F84-B26A-299F-3FE58711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free text poll activity
Activity Title: Submit a country or city of your choice and the poverty rate.
Slide 6</a:t>
            </a:r>
          </a:p>
        </p:txBody>
      </p:sp>
      <p:pic>
        <p:nvPicPr>
          <p:cNvPr id="4" name="Picture 3" descr="Poll Everywhere free text poll activity&#10;Activity Title: Submit a country or city of your choice and the poverty rate.">
            <a:extLst>
              <a:ext uri="{FF2B5EF4-FFF2-40B4-BE49-F238E27FC236}">
                <a16:creationId xmlns:a16="http://schemas.microsoft.com/office/drawing/2014/main" id="{78412885-FEB9-A775-EF84-B1F77045264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90500"/>
            <a:ext cx="11811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8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poverty rate&#10;&#10;AI-generated content may be incorrect.">
            <a:extLst>
              <a:ext uri="{FF2B5EF4-FFF2-40B4-BE49-F238E27FC236}">
                <a16:creationId xmlns:a16="http://schemas.microsoft.com/office/drawing/2014/main" id="{30697F69-A5E5-168E-DDCE-FF97A859A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54" y="129024"/>
            <a:ext cx="8592464" cy="638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E3EA-D788-CCF1-A4C1-56639CCCD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are poverty measurements used for? (II) 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13A6AAA8-3EF1-18BF-D862-4BB83140E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8" y="860011"/>
            <a:ext cx="6848123" cy="57359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2CE980-FDFC-B2C0-FDA2-F9415F0085AD}"/>
              </a:ext>
            </a:extLst>
          </p:cNvPr>
          <p:cNvSpPr txBox="1"/>
          <p:nvPr/>
        </p:nvSpPr>
        <p:spPr>
          <a:xfrm>
            <a:off x="7841593" y="1222169"/>
            <a:ext cx="37852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Three things to keep in mind: </a:t>
            </a:r>
          </a:p>
          <a:p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 statement about poverty depends on which line is chosen.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There is no agreement on which poverty line is best.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When comparing different regions or time periods, make sure definition of poverty is consistent.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52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05FDDB-2370-2806-16B0-73700413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11" y="1207936"/>
            <a:ext cx="11815733" cy="54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2) Targeting for Social Programs and Resource Allocation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2E3EA-D788-CCF1-A4C1-56639CCCD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9821236" cy="603250"/>
          </a:xfrm>
        </p:spPr>
        <p:txBody>
          <a:bodyPr/>
          <a:lstStyle/>
          <a:p>
            <a:r>
              <a:rPr lang="en-US" dirty="0"/>
              <a:t>What are poverty measurements used for? (III)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E4176-AC38-E8E8-D48F-80CC297C4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33" y="1854081"/>
            <a:ext cx="3448075" cy="800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2548E-5AF3-9CF8-A8E0-232504BD4EAE}"/>
              </a:ext>
            </a:extLst>
          </p:cNvPr>
          <p:cNvSpPr txBox="1"/>
          <p:nvPr/>
        </p:nvSpPr>
        <p:spPr>
          <a:xfrm>
            <a:off x="808575" y="2654187"/>
            <a:ext cx="10773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“The Affordable Care Act of 2010 created the opportunity for states to expand Medicaid to cover nearly all low-income Americans under age 65. Eligibility for children was </a:t>
            </a:r>
            <a:r>
              <a:rPr lang="en-US" sz="2000" b="0" i="1" u="sng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extended to at least 133% of the federal poverty level (FPL)</a:t>
            </a:r>
            <a:r>
              <a:rPr lang="en-US" sz="2000" b="0" i="1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 in every state (most states cover children to higher income levels), and states were given the option to extend eligibility to adults with income at or below 133% of the FPL.”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8B3FAC-B9C2-6B86-9561-045FC86C3B3B}"/>
              </a:ext>
            </a:extLst>
          </p:cNvPr>
          <p:cNvSpPr txBox="1"/>
          <p:nvPr/>
        </p:nvSpPr>
        <p:spPr>
          <a:xfrm>
            <a:off x="808575" y="5188399"/>
            <a:ext cx="106730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1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“In Connecticut, individuals are categorically eligible for SNAP benefits if they meet a gross income limit of </a:t>
            </a:r>
            <a:r>
              <a:rPr lang="en-US" b="0" i="1" u="sng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185% of the Federal Poverty Level (FPL) and a net income limit of 100% FPL.</a:t>
            </a:r>
            <a:r>
              <a:rPr lang="en-US" b="0" i="1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” (</a:t>
            </a:r>
            <a:r>
              <a:rPr lang="en-US" b="0" i="1" dirty="0">
                <a:solidFill>
                  <a:srgbClr val="002060"/>
                </a:solidFill>
                <a:effectLst/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Older Report</a:t>
            </a:r>
            <a:r>
              <a:rPr lang="en-US" b="0" i="1" dirty="0">
                <a:solidFill>
                  <a:srgbClr val="002060"/>
                </a:solidFill>
                <a:effectLst/>
                <a:latin typeface="Verdana" panose="020B0604030504040204" pitchFamily="34" charset="0"/>
              </a:rPr>
              <a:t>, 2016)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2BF7CE-D1DD-32BF-100B-AEA4C2E4AD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933" y="4271678"/>
            <a:ext cx="8623069" cy="79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9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14DAD-9853-CC3C-080E-88907FDC5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211" y="218661"/>
            <a:ext cx="9907134" cy="603250"/>
          </a:xfrm>
        </p:spPr>
        <p:txBody>
          <a:bodyPr>
            <a:normAutofit/>
          </a:bodyPr>
          <a:lstStyle/>
          <a:p>
            <a:r>
              <a:rPr lang="en-US" dirty="0"/>
              <a:t>What are poverty measurements used for? (III)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9699F-9F34-3006-4285-66A17760B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211" y="970668"/>
            <a:ext cx="7512030" cy="45521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56C90C-326E-8BD9-55D0-CF02A8454D02}"/>
              </a:ext>
            </a:extLst>
          </p:cNvPr>
          <p:cNvSpPr txBox="1"/>
          <p:nvPr/>
        </p:nvSpPr>
        <p:spPr>
          <a:xfrm>
            <a:off x="7786601" y="1335230"/>
            <a:ext cx="40720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Columbia has the System of Identification of Social Program Beneficiaries (</a:t>
            </a:r>
            <a:r>
              <a:rPr lang="en-US" sz="2000" dirty="0">
                <a:hlinkClick r:id="rId3"/>
              </a:rPr>
              <a:t>SISBEN</a:t>
            </a:r>
            <a:r>
              <a:rPr lang="en-US" sz="20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SISBEN Welfare Index tracks 24 variables across four dimensions: health, education, housing, and vulnerability.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Example use: Conditional cash transfer programs uses the index for eligibility. 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348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9c75f95-5538-4912-aae7-d27972449f85"/>
</p:tagLst>
</file>

<file path=ppt/theme/theme1.xml><?xml version="1.0" encoding="utf-8"?>
<a:theme xmlns:a="http://schemas.openxmlformats.org/drawingml/2006/main" name="GLBL 5005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BL 5005 Template" id="{DBA783F3-28E5-4A9D-88EB-0941B48304B6}" vid="{E41D74EE-8D8A-4271-9DB4-5A2C577FF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GLBL 5005 Template</Template>
  <TotalTime>6931</TotalTime>
  <Words>2103</Words>
  <Application>Microsoft Office PowerPoint</Application>
  <PresentationFormat>Widescreen</PresentationFormat>
  <Paragraphs>237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Source Sans Pro</vt:lpstr>
      <vt:lpstr>Verdana</vt:lpstr>
      <vt:lpstr>jaf-bernino-sans</vt:lpstr>
      <vt:lpstr>Wingdings</vt:lpstr>
      <vt:lpstr>Calibri</vt:lpstr>
      <vt:lpstr>Exchange</vt:lpstr>
      <vt:lpstr>Arial</vt:lpstr>
      <vt:lpstr>Cambria Math</vt:lpstr>
      <vt:lpstr>Abadi</vt:lpstr>
      <vt:lpstr>ff-more-web-pro</vt:lpstr>
      <vt:lpstr>Calibri Light</vt:lpstr>
      <vt:lpstr>GLBL 5005 Template</vt:lpstr>
      <vt:lpstr>PowerPoint Presentation</vt:lpstr>
      <vt:lpstr>PowerPoint Presentation</vt:lpstr>
      <vt:lpstr>PowerPoint Presentation</vt:lpstr>
      <vt:lpstr>PowerPoint Presentation</vt:lpstr>
      <vt:lpstr>Poll Everywhere free text poll activity
Activity Title: Submit a country or city of your choice and the poverty rate.
Slide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Ardina Hasanbasri</dc:creator>
  <cp:lastModifiedBy>Ardina Hasanbasri</cp:lastModifiedBy>
  <cp:revision>6</cp:revision>
  <cp:lastPrinted>2022-10-11T11:33:54Z</cp:lastPrinted>
  <dcterms:created xsi:type="dcterms:W3CDTF">2022-08-30T01:04:44Z</dcterms:created>
  <dcterms:modified xsi:type="dcterms:W3CDTF">2025-11-07T05:25:36Z</dcterms:modified>
</cp:coreProperties>
</file>